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88" r:id="rId2"/>
    <p:sldId id="337" r:id="rId3"/>
    <p:sldId id="338" r:id="rId4"/>
    <p:sldId id="339" r:id="rId5"/>
    <p:sldId id="344" r:id="rId6"/>
    <p:sldId id="345" r:id="rId7"/>
    <p:sldId id="362" r:id="rId8"/>
    <p:sldId id="374" r:id="rId9"/>
    <p:sldId id="373" r:id="rId10"/>
    <p:sldId id="375" r:id="rId11"/>
    <p:sldId id="346" r:id="rId12"/>
    <p:sldId id="363" r:id="rId13"/>
    <p:sldId id="347" r:id="rId14"/>
    <p:sldId id="360" r:id="rId15"/>
    <p:sldId id="348" r:id="rId16"/>
    <p:sldId id="368" r:id="rId17"/>
    <p:sldId id="364" r:id="rId18"/>
    <p:sldId id="365" r:id="rId19"/>
    <p:sldId id="366" r:id="rId20"/>
    <p:sldId id="367" r:id="rId21"/>
    <p:sldId id="369" r:id="rId22"/>
    <p:sldId id="370" r:id="rId23"/>
    <p:sldId id="372" r:id="rId24"/>
    <p:sldId id="350" r:id="rId25"/>
    <p:sldId id="390" r:id="rId26"/>
    <p:sldId id="392" r:id="rId27"/>
    <p:sldId id="391" r:id="rId28"/>
    <p:sldId id="378" r:id="rId29"/>
    <p:sldId id="379" r:id="rId30"/>
    <p:sldId id="380" r:id="rId31"/>
    <p:sldId id="381" r:id="rId32"/>
    <p:sldId id="376" r:id="rId33"/>
    <p:sldId id="385" r:id="rId34"/>
    <p:sldId id="384" r:id="rId35"/>
    <p:sldId id="383" r:id="rId36"/>
    <p:sldId id="386" r:id="rId37"/>
    <p:sldId id="388" r:id="rId38"/>
    <p:sldId id="352" r:id="rId39"/>
    <p:sldId id="387" r:id="rId40"/>
    <p:sldId id="353" r:id="rId41"/>
    <p:sldId id="377" r:id="rId42"/>
    <p:sldId id="389" r:id="rId43"/>
    <p:sldId id="3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73363"/>
  </p:normalViewPr>
  <p:slideViewPr>
    <p:cSldViewPr snapToGrid="0" snapToObjects="1">
      <p:cViewPr>
        <p:scale>
          <a:sx n="56" d="100"/>
          <a:sy n="56" d="100"/>
        </p:scale>
        <p:origin x="14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3FB6-BFE8-6344-A3DA-7DBBBBD15F9C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0A664-E849-174D-8654-985E02AE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1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2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6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7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4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B607CBDF-7C4A-2741-8AB5-0876DAA854D8}" type="datetimeFigureOut">
              <a:rPr lang="en-US" smtClean="0"/>
              <a:pPr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2F080042-1572-C54F-A560-076114958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kovski/mainz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t.ly/otree-main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adding-an-email-address-to-your-github-account/" TargetMode="External"/><Relationship Id="rId3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133" y="1039956"/>
            <a:ext cx="9144000" cy="4849091"/>
          </a:xfrm>
        </p:spPr>
        <p:txBody>
          <a:bodyPr anchor="ctr"/>
          <a:lstStyle/>
          <a:p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/>
            </a:r>
            <a:br>
              <a:rPr lang="en-US" b="1" dirty="0" smtClean="0">
                <a:latin typeface="Montserrat" charset="0"/>
                <a:ea typeface="Montserrat" charset="0"/>
                <a:cs typeface="Montserrat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 smtClean="0">
                <a:latin typeface="Montserrat" charset="0"/>
                <a:ea typeface="Montserrat" charset="0"/>
                <a:cs typeface="Montserrat" charset="0"/>
              </a:rPr>
              <a:t>oTree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7133" y="5569383"/>
            <a:ext cx="9144000" cy="832802"/>
          </a:xfrm>
        </p:spPr>
        <p:txBody>
          <a:bodyPr anchor="b">
            <a:noAutofit/>
          </a:bodyPr>
          <a:lstStyle/>
          <a:p>
            <a:r>
              <a:rPr lang="en-US" sz="3000" b="1" dirty="0" err="1" smtClean="0">
                <a:latin typeface="Montserrat" charset="0"/>
                <a:ea typeface="Montserrat" charset="0"/>
                <a:cs typeface="Montserrat" charset="0"/>
              </a:rPr>
              <a:t>Filipp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 Chapkovski</a:t>
            </a:r>
          </a:p>
          <a:p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April 3-4, 2017</a:t>
            </a:r>
            <a:endParaRPr lang="en-US" sz="3000" b="1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49" y="1771591"/>
            <a:ext cx="3589769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44" y="277234"/>
            <a:ext cx="1296178" cy="12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7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/>
              <a:t>endowment</a:t>
            </a:r>
          </a:p>
          <a:p>
            <a:pPr lvl="1"/>
            <a:r>
              <a:rPr lang="en-US" dirty="0" err="1" smtClean="0"/>
              <a:t>minguess</a:t>
            </a:r>
            <a:endParaRPr lang="en-US" dirty="0" smtClean="0"/>
          </a:p>
          <a:p>
            <a:pPr lvl="1"/>
            <a:r>
              <a:rPr lang="en-US" dirty="0" err="1" smtClean="0"/>
              <a:t>maxguess</a:t>
            </a:r>
            <a:endParaRPr lang="en-US" dirty="0" smtClean="0"/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{% block content %}:</a:t>
            </a:r>
          </a:p>
          <a:p>
            <a:pPr lvl="1"/>
            <a:r>
              <a:rPr lang="en-US" dirty="0" smtClean="0"/>
              <a:t>to refer to the constant: {{</a:t>
            </a:r>
            <a:r>
              <a:rPr lang="en-US" dirty="0" err="1" smtClean="0"/>
              <a:t>Constants.endowment</a:t>
            </a:r>
            <a:r>
              <a:rPr lang="en-US" dirty="0" smtClean="0"/>
              <a:t>}}.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3490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6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98416"/>
              </p:ext>
            </p:extLst>
          </p:nvPr>
        </p:nvGraphicFramePr>
        <p:xfrm>
          <a:off x="914400" y="1966573"/>
          <a:ext cx="10266218" cy="4184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24613"/>
                <a:gridCol w="6741605"/>
              </a:tblGrid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Link</a:t>
                      </a:r>
                      <a:r>
                        <a:rPr lang="en-US" sz="2500" baseline="0" dirty="0" smtClean="0"/>
                        <a:t> to go now: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2"/>
                        </a:rPr>
                        <a:t>http://bit.ly/otree-mainz</a:t>
                      </a:r>
                      <a:r>
                        <a:rPr lang="en-US" sz="2500" baseline="0" dirty="0" smtClean="0"/>
                        <a:t> </a:t>
                      </a:r>
                      <a:endParaRPr lang="en-US" sz="2800" dirty="0" smtClean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Materials and code for this workshop: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3"/>
                        </a:rPr>
                        <a:t>https://github.com/chapkovski/mainz</a:t>
                      </a:r>
                      <a:r>
                        <a:rPr lang="en-US" sz="250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My e-mail: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4"/>
                        </a:rPr>
                        <a:t>chapkovski@gmail.com</a:t>
                      </a:r>
                      <a:r>
                        <a:rPr lang="en-US" sz="2500" dirty="0" smtClean="0"/>
                        <a:t> </a:t>
                      </a:r>
                      <a:br>
                        <a:rPr lang="en-US" sz="2500" dirty="0" smtClean="0"/>
                      </a:b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err="1" smtClean="0"/>
                        <a:t>oTree</a:t>
                      </a:r>
                      <a:r>
                        <a:rPr lang="en-US" sz="2500" dirty="0" smtClean="0"/>
                        <a:t> support group: 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aseline="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56260" y="8197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resetdb</a:t>
            </a:r>
            <a:r>
              <a:rPr lang="en-US" dirty="0" smtClean="0"/>
              <a:t> </a:t>
            </a:r>
          </a:p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runserver</a:t>
            </a:r>
            <a:endParaRPr lang="en-US" dirty="0" smtClean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1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self?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smtClean="0"/>
              <a:t>SELF refers to the object of the class where we currently work in.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796310"/>
            <a:ext cx="8496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87718"/>
            <a:ext cx="7264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Session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Subsession</a:t>
            </a:r>
            <a:endParaRPr lang="en-US" dirty="0" smtClean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Group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Player - Participant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Page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runs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Class definition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Subsession</a:t>
            </a:r>
            <a:r>
              <a:rPr lang="en-US" dirty="0" smtClean="0"/>
              <a:t>: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before_session</a:t>
            </a:r>
            <a:r>
              <a:rPr lang="en-US" dirty="0" smtClean="0"/>
              <a:t> starts(self)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/>
              <a:t>is_displayed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/>
              <a:t>vars_for_template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/>
              <a:t>before_next_page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/>
              <a:t>is_displayed</a:t>
            </a:r>
            <a:endParaRPr lang="en-US" dirty="0" smtClean="0"/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/>
              <a:t>after_all_players_arrive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84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1. Intro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85760"/>
            <a:ext cx="7673521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2. Offer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145"/>
          <a:stretch/>
        </p:blipFill>
        <p:spPr>
          <a:xfrm>
            <a:off x="495300" y="1825625"/>
            <a:ext cx="11696700" cy="4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3, Monday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1 </a:t>
            </a:r>
            <a:r>
              <a:rPr lang="mr-IN" dirty="0" smtClean="0"/>
              <a:t>–</a:t>
            </a:r>
            <a:r>
              <a:rPr lang="en-US" dirty="0" smtClean="0"/>
              <a:t> main </a:t>
            </a:r>
            <a:r>
              <a:rPr lang="en-US" dirty="0" err="1" smtClean="0"/>
              <a:t>oTree</a:t>
            </a:r>
            <a:r>
              <a:rPr lang="en-US" dirty="0" smtClean="0"/>
              <a:t> components (views, models, templates)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2 </a:t>
            </a:r>
            <a:r>
              <a:rPr lang="mr-IN" dirty="0" smtClean="0"/>
              <a:t>–</a:t>
            </a:r>
            <a:r>
              <a:rPr lang="en-US" dirty="0" smtClean="0"/>
              <a:t> multi player, multi-round games in </a:t>
            </a:r>
            <a:r>
              <a:rPr lang="en-US" dirty="0" err="1" smtClean="0"/>
              <a:t>oTree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4, Tuesday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 multi player, multi-round games in </a:t>
            </a:r>
            <a:r>
              <a:rPr lang="en-US" dirty="0" err="1"/>
              <a:t>oTree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Session 4 </a:t>
            </a:r>
            <a:r>
              <a:rPr lang="mr-IN" dirty="0" smtClean="0"/>
              <a:t>–</a:t>
            </a:r>
            <a:r>
              <a:rPr lang="en-US" dirty="0" smtClean="0"/>
              <a:t> Advanced </a:t>
            </a:r>
            <a:r>
              <a:rPr lang="en-US" dirty="0" err="1" smtClean="0"/>
              <a:t>oTree</a:t>
            </a:r>
            <a:r>
              <a:rPr lang="en-US" dirty="0" smtClean="0"/>
              <a:t>: channels, </a:t>
            </a:r>
            <a:r>
              <a:rPr lang="en-US" dirty="0" err="1" smtClean="0"/>
              <a:t>mTurk</a:t>
            </a:r>
            <a:r>
              <a:rPr lang="en-US" dirty="0" smtClean="0"/>
              <a:t>. Discussion of 				   participants’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3. Accept/Reject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36"/>
          <a:stretch/>
        </p:blipFill>
        <p:spPr>
          <a:xfrm>
            <a:off x="241300" y="1825625"/>
            <a:ext cx="11709400" cy="4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4.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036535"/>
            <a:ext cx="11760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some preliminary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/>
              <a:t>Let’s run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ultimatum</a:t>
            </a:r>
            <a:r>
              <a:rPr lang="en-US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and copy from our guess app: </a:t>
            </a:r>
            <a:r>
              <a:rPr lang="en-US" i="1" dirty="0" smtClean="0"/>
              <a:t>intro, decision, instructions</a:t>
            </a:r>
          </a:p>
          <a:p>
            <a:pPr fontAlgn="base">
              <a:lnSpc>
                <a:spcPct val="150000"/>
              </a:lnSpc>
            </a:pPr>
            <a:r>
              <a:rPr lang="mr-IN" dirty="0" smtClean="0"/>
              <a:t>…</a:t>
            </a:r>
            <a:r>
              <a:rPr lang="en-US" dirty="0" smtClean="0"/>
              <a:t> rename in intro and decision the % include %: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b="1" dirty="0" smtClean="0"/>
              <a:t>TO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make a copy of </a:t>
            </a:r>
            <a:r>
              <a:rPr lang="en-US" i="1" dirty="0" err="1" smtClean="0"/>
              <a:t>decision.html</a:t>
            </a:r>
            <a:endParaRPr lang="en-US" i="1" dirty="0" smtClean="0"/>
          </a:p>
          <a:p>
            <a:pPr fontAlgn="base">
              <a:lnSpc>
                <a:spcPct val="150000"/>
              </a:lnSpc>
            </a:pPr>
            <a:r>
              <a:rPr lang="en-US" dirty="0" smtClean="0"/>
              <a:t>rename files to: </a:t>
            </a:r>
            <a:r>
              <a:rPr lang="en-US" i="1" dirty="0" err="1" smtClean="0"/>
              <a:t>Offer.html</a:t>
            </a:r>
            <a:r>
              <a:rPr lang="en-US" i="1" dirty="0" smtClean="0"/>
              <a:t>, </a:t>
            </a:r>
            <a:r>
              <a:rPr lang="en-US" i="1" dirty="0" err="1" smtClean="0"/>
              <a:t>Accept.html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multi-player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: Constants: </a:t>
            </a:r>
            <a:r>
              <a:rPr lang="en-US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players_per_group</a:t>
            </a:r>
            <a:r>
              <a:rPr lang="en-US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2</a:t>
            </a:r>
          </a:p>
          <a:p>
            <a:pPr fontAlgn="base"/>
            <a:r>
              <a:rPr lang="en-US" sz="2200" b="1" dirty="0" smtClean="0"/>
              <a:t>NB: when there is only one player then</a:t>
            </a:r>
            <a:r>
              <a:rPr lang="en-US" sz="2200" b="1" dirty="0"/>
              <a:t> </a:t>
            </a:r>
            <a:r>
              <a:rPr lang="en-US" sz="2200" b="1" dirty="0" err="1"/>
              <a:t>players_per_group</a:t>
            </a:r>
            <a:r>
              <a:rPr lang="en-US" sz="2200" b="1" dirty="0"/>
              <a:t> </a:t>
            </a:r>
            <a:r>
              <a:rPr lang="en-US" sz="2200" b="1" dirty="0" smtClean="0"/>
              <a:t>= None, not 1!</a:t>
            </a:r>
          </a:p>
          <a:p>
            <a:pPr fontAlgn="base"/>
            <a:r>
              <a:rPr lang="en-US" sz="2400" dirty="0" smtClean="0"/>
              <a:t>In Player we define function that returns the role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u="sng" dirty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i="1" dirty="0" err="1">
                <a:solidFill>
                  <a:srgbClr val="9B5C2E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76313" indent="0" fontAlgn="base">
              <a:buNone/>
            </a:pPr>
            <a:r>
              <a:rPr lang="en-US" sz="2400" dirty="0" err="1" smtClean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89BDFF"/>
                </a:solidFill>
                <a:latin typeface="Consolas" charset="0"/>
                <a:ea typeface="Consolas" charset="0"/>
                <a:cs typeface="Consolas" charset="0"/>
              </a:rPr>
              <a:t>role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'Proposer'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'Responder'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sz="2400" dirty="0" smtClean="0"/>
          </a:p>
          <a:p>
            <a:pPr fontAlgn="base"/>
            <a:endParaRPr lang="en-US" sz="2400" dirty="0" smtClean="0"/>
          </a:p>
          <a:p>
            <a:pPr fontAlgn="base"/>
            <a:endParaRPr lang="en-US" sz="2400" dirty="0"/>
          </a:p>
          <a:p>
            <a:pPr fontAlgn="base"/>
            <a:endParaRPr lang="en-US" sz="2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planning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The workflow: </a:t>
            </a:r>
          </a:p>
          <a:p>
            <a:pPr fontAlgn="base"/>
            <a:r>
              <a:rPr lang="en-US" dirty="0" smtClean="0"/>
              <a:t>1. Introduction</a:t>
            </a:r>
          </a:p>
          <a:p>
            <a:pPr fontAlgn="base"/>
            <a:r>
              <a:rPr lang="en-US" dirty="0" smtClean="0"/>
              <a:t>2. Player 1 decides about an offer, Player 2 waits</a:t>
            </a:r>
          </a:p>
          <a:p>
            <a:pPr fontAlgn="base"/>
            <a:r>
              <a:rPr lang="en-US" dirty="0" smtClean="0"/>
              <a:t>3. Player 2 decides whether accepting or not. Player 1 waits.</a:t>
            </a:r>
          </a:p>
          <a:p>
            <a:pPr fontAlgn="base"/>
            <a:r>
              <a:rPr lang="en-US" dirty="0" smtClean="0"/>
              <a:t>4. Both see the results.</a:t>
            </a:r>
          </a:p>
          <a:p>
            <a:pPr marL="0" indent="0" fontAlgn="base">
              <a:buNone/>
            </a:pPr>
            <a:r>
              <a:rPr lang="en-US" dirty="0" smtClean="0"/>
              <a:t>We need 6 pages. For (2) and (3) we a set of (</a:t>
            </a:r>
            <a:r>
              <a:rPr lang="en-US" i="1" dirty="0" smtClean="0"/>
              <a:t>Page, </a:t>
            </a:r>
            <a:r>
              <a:rPr lang="en-US" i="1" dirty="0" err="1" smtClean="0"/>
              <a:t>WaitPage</a:t>
            </a:r>
            <a:r>
              <a:rPr lang="en-US" dirty="0" smtClean="0"/>
              <a:t>)</a:t>
            </a:r>
          </a:p>
          <a:p>
            <a:pPr marL="0" indent="0" fontAlgn="base">
              <a:buNone/>
            </a:pPr>
            <a:r>
              <a:rPr lang="en-US" i="1" dirty="0" smtClean="0"/>
              <a:t>Page </a:t>
            </a:r>
            <a:r>
              <a:rPr lang="en-US" dirty="0" smtClean="0"/>
              <a:t>in (2) will be shown only to Proposer </a:t>
            </a:r>
          </a:p>
          <a:p>
            <a:pPr marL="0" indent="0" fontAlgn="base">
              <a:buNone/>
            </a:pPr>
            <a:r>
              <a:rPr lang="en-US" i="1" dirty="0"/>
              <a:t>Page </a:t>
            </a:r>
            <a:r>
              <a:rPr lang="en-US" dirty="0"/>
              <a:t>in </a:t>
            </a:r>
            <a:r>
              <a:rPr lang="en-US" dirty="0" smtClean="0"/>
              <a:t>(3) </a:t>
            </a:r>
            <a:r>
              <a:rPr lang="en-US" dirty="0"/>
              <a:t>will be shown only to </a:t>
            </a:r>
            <a:r>
              <a:rPr lang="en-US" dirty="0" smtClean="0"/>
              <a:t>Responder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2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 in </a:t>
            </a:r>
            <a:r>
              <a:rPr lang="en-US" dirty="0" err="1" smtClean="0"/>
              <a:t>models.py</a:t>
            </a:r>
            <a:r>
              <a:rPr lang="en-US" dirty="0" smtClean="0"/>
              <a:t>:</a:t>
            </a:r>
          </a:p>
          <a:p>
            <a:pPr fontAlgn="base"/>
            <a:r>
              <a:rPr lang="en-US" dirty="0" smtClean="0"/>
              <a:t>We need fields in group, because these fields are the same for both players.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0" y="3411763"/>
            <a:ext cx="9804380" cy="30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Defining the function that will be able to set the payoffs of the players depending on their role in a group: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2" y="3506107"/>
            <a:ext cx="10499105" cy="25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files: how insert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86" y="1825625"/>
            <a:ext cx="63899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Create folder in an app: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mr-IN" sz="2200" dirty="0" smtClean="0"/>
              <a:t>…</a:t>
            </a:r>
            <a:r>
              <a:rPr lang="en-US" sz="2200" dirty="0" smtClean="0"/>
              <a:t>/static/ultimatum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Put your image there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insert in </a:t>
            </a:r>
            <a:r>
              <a:rPr lang="en-US" sz="2200" dirty="0"/>
              <a:t>in the </a:t>
            </a:r>
            <a:r>
              <a:rPr lang="en-US" sz="2200" dirty="0" smtClean="0"/>
              <a:t>beginning of your </a:t>
            </a:r>
            <a:r>
              <a:rPr lang="en-US" sz="2200" i="1" dirty="0" err="1" smtClean="0"/>
              <a:t>instructions.html</a:t>
            </a:r>
            <a:r>
              <a:rPr lang="en-US" sz="2200" i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{% load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and in the text: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="{% static "ultimatum/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ultimatum.png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%}"/&gt;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601"/>
          <a:stretch/>
        </p:blipFill>
        <p:spPr>
          <a:xfrm>
            <a:off x="523421" y="1690688"/>
            <a:ext cx="4097565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5470071" y="1690688"/>
            <a:ext cx="5045528" cy="1966912"/>
          </a:xfrm>
          <a:prstGeom prst="borderCallout1">
            <a:avLst>
              <a:gd name="adj1" fmla="val 54725"/>
              <a:gd name="adj2" fmla="val 519"/>
              <a:gd name="adj3" fmla="val 21870"/>
              <a:gd name="adj4" fmla="val -7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Offer(Page):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['offer']</a:t>
            </a:r>
          </a:p>
          <a:p>
            <a:r>
              <a:rPr lang="en-US" dirty="0"/>
              <a:t>    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b="1" dirty="0" err="1">
                <a:solidFill>
                  <a:srgbClr val="FFFF00"/>
                </a:solidFill>
              </a:rPr>
              <a:t>def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is_displayed</a:t>
            </a:r>
            <a:r>
              <a:rPr lang="en-US" b="1" dirty="0">
                <a:solidFill>
                  <a:srgbClr val="FFFF00"/>
                </a:solidFill>
              </a:rPr>
              <a:t>(self):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return </a:t>
            </a:r>
            <a:r>
              <a:rPr lang="en-US" b="1" dirty="0" err="1">
                <a:solidFill>
                  <a:srgbClr val="FFFF00"/>
                </a:solidFill>
              </a:rPr>
              <a:t>self.player.role</a:t>
            </a:r>
            <a:r>
              <a:rPr lang="en-US" b="1" dirty="0">
                <a:solidFill>
                  <a:srgbClr val="FFFF00"/>
                </a:solidFill>
              </a:rPr>
              <a:t>() == 'Proposer'</a:t>
            </a:r>
          </a:p>
          <a:p>
            <a:pPr algn="ctr"/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6096000" y="3999707"/>
            <a:ext cx="5627914" cy="2373384"/>
          </a:xfrm>
          <a:prstGeom prst="borderCallout1">
            <a:avLst>
              <a:gd name="adj1" fmla="val 54725"/>
              <a:gd name="adj2" fmla="val 519"/>
              <a:gd name="adj3" fmla="val -61367"/>
              <a:gd name="adj4" fmla="val -746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OfferWaitPage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title_text</a:t>
            </a:r>
            <a:r>
              <a:rPr lang="en-US" dirty="0"/>
              <a:t> = "You are Responder"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tx1"/>
                </a:solidFill>
              </a:rPr>
              <a:t>body_text</a:t>
            </a:r>
            <a:r>
              <a:rPr lang="en-US" dirty="0"/>
              <a:t> = "Please wait while the Proposer decides </a:t>
            </a:r>
            <a:r>
              <a:rPr lang="en-US" dirty="0" smtClean="0"/>
              <a:t>how </a:t>
            </a:r>
            <a:r>
              <a:rPr lang="en-US" dirty="0"/>
              <a:t>many tokens he \</a:t>
            </a:r>
          </a:p>
          <a:p>
            <a:r>
              <a:rPr lang="en-US" dirty="0"/>
              <a:t>    or she will offer to you</a:t>
            </a:r>
            <a:r>
              <a:rPr lang="en-US" dirty="0" smtClean="0"/>
              <a:t>...”</a:t>
            </a:r>
          </a:p>
          <a:p>
            <a:pPr marL="523875"/>
            <a:r>
              <a:rPr lang="en-US" b="1" dirty="0" err="1">
                <a:solidFill>
                  <a:schemeClr val="tx1"/>
                </a:solidFill>
              </a:rPr>
              <a:t>def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is_displayed</a:t>
            </a:r>
            <a:r>
              <a:rPr lang="en-US" b="1" dirty="0">
                <a:solidFill>
                  <a:schemeClr val="tx1"/>
                </a:solidFill>
              </a:rPr>
              <a:t>(self):</a:t>
            </a:r>
          </a:p>
          <a:p>
            <a:pPr marL="523875"/>
            <a:r>
              <a:rPr lang="en-US" b="1" dirty="0">
                <a:solidFill>
                  <a:schemeClr val="tx1"/>
                </a:solidFill>
              </a:rPr>
              <a:t>        return </a:t>
            </a:r>
            <a:r>
              <a:rPr lang="en-US" b="1" dirty="0" err="1">
                <a:solidFill>
                  <a:schemeClr val="tx1"/>
                </a:solidFill>
              </a:rPr>
              <a:t>self.player.role</a:t>
            </a:r>
            <a:r>
              <a:rPr lang="en-US" b="1" dirty="0">
                <a:solidFill>
                  <a:schemeClr val="tx1"/>
                </a:solidFill>
              </a:rPr>
              <a:t>() == 'Responder'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917872" y="310243"/>
            <a:ext cx="5045528" cy="3641271"/>
          </a:xfrm>
          <a:prstGeom prst="borderCallout1">
            <a:avLst>
              <a:gd name="adj1" fmla="val 54725"/>
              <a:gd name="adj2" fmla="val 519"/>
              <a:gd name="adj3" fmla="val 76505"/>
              <a:gd name="adj4" fmla="val -97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Accept(Page):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['accept']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is_displayed</a:t>
            </a:r>
            <a:r>
              <a:rPr lang="en-US" dirty="0"/>
              <a:t>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self.player.role</a:t>
            </a:r>
            <a:r>
              <a:rPr lang="en-US" dirty="0"/>
              <a:t>() == 'Responder'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vars_for_template</a:t>
            </a:r>
            <a:r>
              <a:rPr lang="en-US" dirty="0"/>
              <a:t>(self):</a:t>
            </a:r>
          </a:p>
          <a:p>
            <a:r>
              <a:rPr lang="en-US" dirty="0"/>
              <a:t>        return {'</a:t>
            </a:r>
            <a:r>
              <a:rPr lang="en-US" dirty="0" err="1"/>
              <a:t>offer_text</a:t>
            </a:r>
            <a:r>
              <a:rPr lang="en-US" dirty="0"/>
              <a:t>': "The Proposer offers you {} points. Would you like \</a:t>
            </a:r>
          </a:p>
          <a:p>
            <a:r>
              <a:rPr lang="en-US" dirty="0"/>
              <a:t>         to accept or reject this </a:t>
            </a:r>
            <a:r>
              <a:rPr lang="en-US" dirty="0" err="1"/>
              <a:t>offer?".format</a:t>
            </a:r>
            <a:r>
              <a:rPr lang="en-US" dirty="0"/>
              <a:t>(</a:t>
            </a:r>
            <a:r>
              <a:rPr lang="en-US" dirty="0" err="1"/>
              <a:t>self.group.offer</a:t>
            </a:r>
            <a:r>
              <a:rPr lang="en-US" dirty="0"/>
              <a:t>)}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096000" y="3999706"/>
            <a:ext cx="5627914" cy="2510857"/>
          </a:xfrm>
          <a:prstGeom prst="borderCallout1">
            <a:avLst>
              <a:gd name="adj1" fmla="val 54725"/>
              <a:gd name="adj2" fmla="val 519"/>
              <a:gd name="adj3" fmla="val -17148"/>
              <a:gd name="adj4" fmla="val -761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ResultsWaitPage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title_text</a:t>
            </a:r>
            <a:r>
              <a:rPr lang="en-US" dirty="0"/>
              <a:t> = "You are Proposer"</a:t>
            </a:r>
          </a:p>
          <a:p>
            <a:r>
              <a:rPr lang="en-US" dirty="0"/>
              <a:t>    </a:t>
            </a:r>
            <a:r>
              <a:rPr lang="en-US" dirty="0" err="1"/>
              <a:t>body_text</a:t>
            </a:r>
            <a:r>
              <a:rPr lang="en-US" dirty="0"/>
              <a:t> = "Please wait while the Responder decides about accepting \</a:t>
            </a:r>
          </a:p>
          <a:p>
            <a:r>
              <a:rPr lang="en-US" dirty="0"/>
              <a:t>    or rejecting your offer..."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self.group.set_payoffs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98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Indent to begin the block</a:t>
            </a:r>
          </a:p>
          <a:p>
            <a:pPr lvl="0"/>
            <a:r>
              <a:rPr lang="en-US" dirty="0"/>
              <a:t>Comment: # </a:t>
            </a:r>
          </a:p>
          <a:p>
            <a:pPr lvl="0"/>
            <a:r>
              <a:rPr lang="en-US" dirty="0"/>
              <a:t>Lists: a = [1, 2, 3,]</a:t>
            </a:r>
          </a:p>
          <a:p>
            <a:pPr lvl="0"/>
            <a:r>
              <a:rPr lang="en-US" dirty="0"/>
              <a:t>Call the item from the list: a[0], a[1:2]</a:t>
            </a:r>
          </a:p>
          <a:p>
            <a:pPr lvl="0"/>
            <a:r>
              <a:rPr lang="en-US" dirty="0"/>
              <a:t>Dictionary: {key: value}. Such as b = {‘name’: </a:t>
            </a:r>
            <a:r>
              <a:rPr lang="en-US" dirty="0" err="1"/>
              <a:t>Filipp</a:t>
            </a:r>
            <a:r>
              <a:rPr lang="en-US" dirty="0"/>
              <a:t>, ‘city’: Zurich}</a:t>
            </a:r>
          </a:p>
          <a:p>
            <a:pPr lvl="0"/>
            <a:r>
              <a:rPr lang="en-US" dirty="0"/>
              <a:t>Call the item from the dictionary: b[‘name’]. Adding: the same</a:t>
            </a:r>
          </a:p>
          <a:p>
            <a:pPr lvl="0"/>
            <a:r>
              <a:rPr lang="en-US" dirty="0"/>
              <a:t>Functions are declared with the "</a:t>
            </a:r>
            <a:r>
              <a:rPr lang="en-US" dirty="0" err="1"/>
              <a:t>def</a:t>
            </a:r>
            <a:r>
              <a:rPr lang="en-US" dirty="0"/>
              <a:t>" keyword. </a:t>
            </a:r>
          </a:p>
          <a:p>
            <a:pPr lvl="0"/>
            <a:r>
              <a:rPr lang="en-US" dirty="0"/>
              <a:t>List comprehension: [</a:t>
            </a:r>
            <a:r>
              <a:rPr lang="en-US" dirty="0" err="1"/>
              <a:t>i</a:t>
            </a:r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 in a if </a:t>
            </a:r>
            <a:r>
              <a:rPr lang="en-US" dirty="0" err="1"/>
              <a:t>i</a:t>
            </a:r>
            <a:r>
              <a:rPr lang="en-US" dirty="0"/>
              <a:t> % 2 == 0]</a:t>
            </a:r>
          </a:p>
        </p:txBody>
      </p:sp>
    </p:spTree>
    <p:extLst>
      <p:ext uri="{BB962C8B-B14F-4D97-AF65-F5344CB8AC3E}">
        <p14:creationId xmlns:p14="http://schemas.microsoft.com/office/powerpoint/2010/main" val="152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dynamic label in Accept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block content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group.accept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with label=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offer_text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976257" y="1077686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5130" y="3158262"/>
            <a:ext cx="29010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76257" y="5238838"/>
            <a:ext cx="2258788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6256" y="-38395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77744" y="4699996"/>
            <a:ext cx="16437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2801" y="5930082"/>
            <a:ext cx="2128156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838199" y="1940312"/>
            <a:ext cx="4348843" cy="2066025"/>
          </a:xfrm>
          <a:prstGeom prst="borderCallout1">
            <a:avLst>
              <a:gd name="adj1" fmla="val 51663"/>
              <a:gd name="adj2" fmla="val 99532"/>
              <a:gd name="adj3" fmla="val 135250"/>
              <a:gd name="adj4" fmla="val 14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class Results(Page):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vars_for_template</a:t>
            </a:r>
            <a:r>
              <a:rPr lang="en-US" sz="2200" dirty="0"/>
              <a:t>(self):</a:t>
            </a:r>
          </a:p>
          <a:p>
            <a:r>
              <a:rPr lang="en-US" sz="2200" dirty="0"/>
              <a:t>        return {'accept': 'Accept' if </a:t>
            </a:r>
            <a:r>
              <a:rPr lang="en-US" sz="2200" b="1" u="sng" dirty="0" err="1"/>
              <a:t>self.group.accept</a:t>
            </a:r>
            <a:r>
              <a:rPr lang="en-US" sz="2200" b="1" u="sng" dirty="0"/>
              <a:t> </a:t>
            </a:r>
            <a:r>
              <a:rPr lang="en-US" sz="2200" dirty="0"/>
              <a:t>else 'Reject'}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694985" y="5598024"/>
            <a:ext cx="3252572" cy="945060"/>
          </a:xfrm>
          <a:prstGeom prst="borderCallout1">
            <a:avLst>
              <a:gd name="adj1" fmla="val 57390"/>
              <a:gd name="adj2" fmla="val 99193"/>
              <a:gd name="adj3" fmla="val 70257"/>
              <a:gd name="adj4" fmla="val 169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r>
              <a:rPr lang="en-US" dirty="0"/>
              <a:t>POINTS_DECIMAL_PLACES = 2</a:t>
            </a:r>
          </a:p>
        </p:txBody>
      </p:sp>
    </p:spTree>
    <p:extLst>
      <p:ext uri="{BB962C8B-B14F-4D97-AF65-F5344CB8AC3E}">
        <p14:creationId xmlns:p14="http://schemas.microsoft.com/office/powerpoint/2010/main" val="334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and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/>
              <a:t>WINDOWS</a:t>
            </a:r>
          </a:p>
          <a:p>
            <a:pPr fontAlgn="base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 smtClean="0"/>
              <a:t>wincred</a:t>
            </a:r>
            <a:endParaRPr lang="en-US" dirty="0" smtClean="0"/>
          </a:p>
          <a:p>
            <a:pPr fontAlgn="base"/>
            <a:r>
              <a:rPr lang="en-US" dirty="0" err="1" smtClean="0"/>
              <a:t>macOS</a:t>
            </a:r>
            <a:endParaRPr lang="en-US" dirty="0"/>
          </a:p>
          <a:p>
            <a:pPr fontAlgn="base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credential-</a:t>
            </a:r>
            <a:r>
              <a:rPr lang="en-US" dirty="0" err="1" smtClean="0"/>
              <a:t>osxkeychain</a:t>
            </a:r>
            <a:endParaRPr lang="en-US" dirty="0" smtClean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</a:t>
            </a:r>
            <a:r>
              <a:rPr lang="en-US" i="1" dirty="0"/>
              <a:t>YOUR NAME</a:t>
            </a:r>
            <a:r>
              <a:rPr lang="en-US" dirty="0"/>
              <a:t>" </a:t>
            </a:r>
          </a:p>
          <a:p>
            <a:pPr fontAlgn="base"/>
            <a:r>
              <a:rPr lang="en-US" dirty="0"/>
              <a:t>Tell </a:t>
            </a:r>
            <a:r>
              <a:rPr lang="en-US" dirty="0" err="1"/>
              <a:t>Git</a:t>
            </a:r>
            <a:r>
              <a:rPr lang="en-US" dirty="0"/>
              <a:t> the </a:t>
            </a:r>
            <a:r>
              <a:rPr lang="en-US" i="1" dirty="0"/>
              <a:t>email address</a:t>
            </a:r>
            <a:r>
              <a:rPr lang="en-US" dirty="0"/>
              <a:t> that will be associated with your </a:t>
            </a:r>
            <a:r>
              <a:rPr lang="en-US" dirty="0" err="1"/>
              <a:t>Git</a:t>
            </a:r>
            <a:r>
              <a:rPr lang="en-US" dirty="0"/>
              <a:t> commits. The email you specify should be the same one found in your </a:t>
            </a:r>
            <a:r>
              <a:rPr lang="en-US" dirty="0">
                <a:hlinkClick r:id="rId2"/>
              </a:rPr>
              <a:t>email settings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Install </a:t>
            </a:r>
            <a:r>
              <a:rPr lang="en-US" dirty="0" err="1" smtClean="0"/>
              <a:t>Heroku</a:t>
            </a:r>
            <a:r>
              <a:rPr lang="en-US" dirty="0" smtClean="0"/>
              <a:t> </a:t>
            </a:r>
            <a:r>
              <a:rPr lang="en-US" dirty="0" err="1" smtClean="0"/>
              <a:t>toolbelt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365125"/>
            <a:ext cx="4191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Models</a:t>
            </a:r>
          </a:p>
          <a:p>
            <a:pPr fontAlgn="base"/>
            <a:r>
              <a:rPr lang="en-US" dirty="0" smtClean="0"/>
              <a:t>Views</a:t>
            </a:r>
          </a:p>
          <a:p>
            <a:pPr fontAlgn="base"/>
            <a:r>
              <a:rPr lang="en-US" dirty="0" smtClean="0"/>
              <a:t>Controller</a:t>
            </a:r>
          </a:p>
          <a:p>
            <a:pPr fontAlgn="base"/>
            <a:r>
              <a:rPr lang="en-US" dirty="0" smtClean="0"/>
              <a:t>Django </a:t>
            </a:r>
          </a:p>
          <a:p>
            <a:pPr fontAlgn="base"/>
            <a:r>
              <a:rPr lang="en-US" dirty="0" err="1" smtClean="0"/>
              <a:t>oTree</a:t>
            </a:r>
            <a:r>
              <a:rPr lang="en-US" dirty="0" smtClean="0"/>
              <a:t> is built upon it</a:t>
            </a:r>
          </a:p>
        </p:txBody>
      </p:sp>
    </p:spTree>
    <p:extLst>
      <p:ext uri="{BB962C8B-B14F-4D97-AF65-F5344CB8AC3E}">
        <p14:creationId xmlns:p14="http://schemas.microsoft.com/office/powerpoint/2010/main" val="5653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first project and first app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virtualenv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startproject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guessquiz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settings.py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 fontAlgn="base">
              <a:buNone/>
            </a:pPr>
            <a:endParaRPr lang="mr-IN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SESSION_CONFIGS = [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display_name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num_demo_participants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1,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app_sequence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['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'],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game: planning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</a:t>
            </a:r>
            <a:r>
              <a:rPr lang="en-US" dirty="0" err="1" smtClean="0"/>
              <a:t>guyess</a:t>
            </a:r>
            <a:r>
              <a:rPr lang="en-US" dirty="0" smtClean="0"/>
              <a:t>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13448</TotalTime>
  <Words>2920</Words>
  <Application>Microsoft Macintosh PowerPoint</Application>
  <PresentationFormat>Widescreen</PresentationFormat>
  <Paragraphs>645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Aleo</vt:lpstr>
      <vt:lpstr>Aleo Light</vt:lpstr>
      <vt:lpstr>Calibri</vt:lpstr>
      <vt:lpstr>Consolas</vt:lpstr>
      <vt:lpstr>Courier New</vt:lpstr>
      <vt:lpstr>Montserrat</vt:lpstr>
      <vt:lpstr>Times New Roman</vt:lpstr>
      <vt:lpstr>Arial</vt:lpstr>
      <vt:lpstr>Office Theme</vt:lpstr>
      <vt:lpstr>  oTree</vt:lpstr>
      <vt:lpstr>PowerPoint Presentation</vt:lpstr>
      <vt:lpstr>Outline</vt:lpstr>
      <vt:lpstr>Python in 5 minutes</vt:lpstr>
      <vt:lpstr>MVC</vt:lpstr>
      <vt:lpstr>Creating first project and first app </vt:lpstr>
      <vt:lpstr>Guess game: planning</vt:lpstr>
      <vt:lpstr>Guess game: screen 1</vt:lpstr>
      <vt:lpstr>Guess game: screen 2</vt:lpstr>
      <vt:lpstr>Guess game: screen 3</vt:lpstr>
      <vt:lpstr>Guess game - Models</vt:lpstr>
      <vt:lpstr>Guess game: Models. Result:</vt:lpstr>
      <vt:lpstr>Guess game: Views</vt:lpstr>
      <vt:lpstr>Guess game: Views. Built-in functions</vt:lpstr>
      <vt:lpstr>Guess game - Templates</vt:lpstr>
      <vt:lpstr>Guess game - Templates</vt:lpstr>
      <vt:lpstr>Guess game: Views. Intro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what is self?</vt:lpstr>
      <vt:lpstr>Hierarchy of objects</vt:lpstr>
      <vt:lpstr>What runs when</vt:lpstr>
      <vt:lpstr>Ultimatum. Screen 1. Intro</vt:lpstr>
      <vt:lpstr>Ultimatum. Screen 2. Offer</vt:lpstr>
      <vt:lpstr>Ultimatum. Screen 3. Accept/Reject</vt:lpstr>
      <vt:lpstr>Ultimatum. Screen 4. Results</vt:lpstr>
      <vt:lpstr>Ultimatum: some preliminary prep</vt:lpstr>
      <vt:lpstr>Ultimatum: multi-player game</vt:lpstr>
      <vt:lpstr>Ultimatum: planning I</vt:lpstr>
      <vt:lpstr>Ultimatum: models.py</vt:lpstr>
      <vt:lpstr>Ultimatum: models.py</vt:lpstr>
      <vt:lpstr>Static files: how insert an image?</vt:lpstr>
      <vt:lpstr>Ultimatum: views.py</vt:lpstr>
      <vt:lpstr>Ultimatum: views.py</vt:lpstr>
      <vt:lpstr>Ultimatum: dynamic label in Accept</vt:lpstr>
      <vt:lpstr>Ultimatum.  Results</vt:lpstr>
      <vt:lpstr>Ultimatum.  Results</vt:lpstr>
      <vt:lpstr>Github and 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276</cp:revision>
  <cp:lastPrinted>2017-03-16T11:06:47Z</cp:lastPrinted>
  <dcterms:created xsi:type="dcterms:W3CDTF">2017-03-07T17:23:47Z</dcterms:created>
  <dcterms:modified xsi:type="dcterms:W3CDTF">2017-04-03T00:50:55Z</dcterms:modified>
</cp:coreProperties>
</file>